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notesMasterIdLst>
    <p:notesMasterId r:id="rId16"/>
  </p:notesMasterIdLst>
  <p:sldIdLst>
    <p:sldId id="273" r:id="rId2"/>
    <p:sldId id="274" r:id="rId3"/>
    <p:sldId id="258" r:id="rId4"/>
    <p:sldId id="282" r:id="rId5"/>
    <p:sldId id="285" r:id="rId6"/>
    <p:sldId id="292" r:id="rId7"/>
    <p:sldId id="289" r:id="rId8"/>
    <p:sldId id="288" r:id="rId9"/>
    <p:sldId id="297" r:id="rId10"/>
    <p:sldId id="263" r:id="rId11"/>
    <p:sldId id="293" r:id="rId12"/>
    <p:sldId id="295" r:id="rId13"/>
    <p:sldId id="298" r:id="rId14"/>
    <p:sldId id="299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Euclid Circular B" panose="020B0504000000000000" charset="0"/>
      <p:regular r:id="rId23"/>
      <p:bold r:id="rId24"/>
      <p:italic r:id="rId25"/>
      <p:boldItalic r:id="rId26"/>
    </p:embeddedFont>
    <p:embeddedFont>
      <p:font typeface="Montserrat" panose="00000500000000000000" pitchFamily="2" charset="0"/>
      <p:regular r:id="rId27"/>
      <p:bold r:id="rId28"/>
      <p:italic r:id="rId29"/>
      <p:boldItalic r:id="rId30"/>
    </p:embeddedFont>
    <p:embeddedFont>
      <p:font typeface="Roboto" panose="02000000000000000000" pitchFamily="2" charset="0"/>
      <p:regular r:id="rId31"/>
      <p:bold r:id="rId32"/>
      <p:italic r:id="rId33"/>
      <p:boldItalic r:id="rId3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orient="horz" pos="1638" userDrawn="1">
          <p15:clr>
            <a:srgbClr val="A4A3A4"/>
          </p15:clr>
        </p15:guide>
        <p15:guide id="3" orient="horz" pos="2659" userDrawn="1">
          <p15:clr>
            <a:srgbClr val="A4A3A4"/>
          </p15:clr>
        </p15:guide>
        <p15:guide id="4" orient="horz" pos="3181" userDrawn="1">
          <p15:clr>
            <a:srgbClr val="A4A3A4"/>
          </p15:clr>
        </p15:guide>
        <p15:guide id="5" orient="horz" pos="3702" userDrawn="1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3DD0"/>
    <a:srgbClr val="354446"/>
    <a:srgbClr val="057647"/>
    <a:srgbClr val="0D2E73"/>
    <a:srgbClr val="F7A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52" autoAdjust="0"/>
    <p:restoredTop sz="94521" autoAdjust="0"/>
  </p:normalViewPr>
  <p:slideViewPr>
    <p:cSldViewPr snapToGrid="0">
      <p:cViewPr>
        <p:scale>
          <a:sx n="40" d="100"/>
          <a:sy n="40" d="100"/>
        </p:scale>
        <p:origin x="2016" y="960"/>
      </p:cViewPr>
      <p:guideLst>
        <p:guide orient="horz" pos="1117"/>
        <p:guide orient="horz" pos="1638"/>
        <p:guide orient="horz" pos="2659"/>
        <p:guide orient="horz" pos="3181"/>
        <p:guide orient="horz" pos="370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21" Type="http://schemas.openxmlformats.org/officeDocument/2006/relationships/font" Target="fonts/font5.fntdata"/><Relationship Id="rId34" Type="http://schemas.openxmlformats.org/officeDocument/2006/relationships/font" Target="fonts/font1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08276-9E04-4F5A-A0E3-42D6DDDD1F1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21F2E-6BAA-4084-B3D2-06E0C520C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09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191A1-6A05-4A8E-940A-2C2C105A8C9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12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191A1-6A05-4A8E-940A-2C2C105A8C9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823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191A1-6A05-4A8E-940A-2C2C105A8C9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971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55FA15-01A0-4A2F-99E8-8C8AD4286F4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25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20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9986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638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16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480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1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55920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798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79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862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62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44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7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315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99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54C64-0A92-4F45-A943-4B0C77FEB65F}" type="datetimeFigureOut">
              <a:rPr lang="ru-RU" smtClean="0"/>
              <a:t>21.06.2023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9A416-0E41-4D5F-8B8C-4B312AD5A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65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2.com/products/ispring-learn/reviews#review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123" y="5041107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" panose="00000500000000000000" pitchFamily="2" charset="0"/>
              </a:rPr>
              <a:t>Name</a:t>
            </a:r>
          </a:p>
          <a:p>
            <a:r>
              <a:rPr lang="en-US" sz="2400" dirty="0">
                <a:solidFill>
                  <a:schemeClr val="bg1"/>
                </a:solidFill>
                <a:latin typeface="Montserrat" panose="00000500000000000000" pitchFamily="2" charset="0"/>
              </a:rPr>
              <a:t>Job position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9D973E-7155-4B26-B21D-7AC2AC9D03B3}"/>
              </a:ext>
            </a:extLst>
          </p:cNvPr>
          <p:cNvSpPr txBox="1"/>
          <p:nvPr/>
        </p:nvSpPr>
        <p:spPr>
          <a:xfrm>
            <a:off x="967173" y="523441"/>
            <a:ext cx="646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[Your company logo]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86A05D-35FC-43B8-AD18-54CCD9BA11B2}"/>
              </a:ext>
            </a:extLst>
          </p:cNvPr>
          <p:cNvSpPr txBox="1"/>
          <p:nvPr/>
        </p:nvSpPr>
        <p:spPr>
          <a:xfrm>
            <a:off x="941773" y="3304529"/>
            <a:ext cx="6182927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5400" b="1" dirty="0">
                <a:solidFill>
                  <a:schemeClr val="bg1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Online Training Project</a:t>
            </a:r>
            <a:endParaRPr lang="ru-RU" sz="540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433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53;p8"/>
          <p:cNvSpPr txBox="1"/>
          <p:nvPr/>
        </p:nvSpPr>
        <p:spPr>
          <a:xfrm>
            <a:off x="7495584" y="2120367"/>
            <a:ext cx="3083517" cy="5131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30000"/>
              </a:lnSpc>
              <a:defRPr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r>
              <a:rPr lang="en-US" sz="1100" dirty="0">
                <a:solidFill>
                  <a:schemeClr val="tx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A cloud-based training platform for creating, delivering, and evaluating training programs</a:t>
            </a:r>
            <a:endParaRPr sz="1100" dirty="0">
              <a:solidFill>
                <a:schemeClr val="tx1"/>
              </a:solidFill>
              <a:latin typeface="Euclid Circular B" panose="020B0504000000000000" pitchFamily="34" charset="0"/>
              <a:ea typeface="Euclid Circular B" panose="020B0504000000000000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C6BA82FE-AECC-415B-BF97-3B1BD7C09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1" y="451194"/>
            <a:ext cx="6419850" cy="87321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A unique solution that powers the entire training cycle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6C0B54-9829-493B-A07E-9BDAAFB30249}"/>
              </a:ext>
            </a:extLst>
          </p:cNvPr>
          <p:cNvSpPr/>
          <p:nvPr/>
        </p:nvSpPr>
        <p:spPr>
          <a:xfrm>
            <a:off x="1069179" y="136571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E16291-E17A-48A6-86C3-96D46C4708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5529" y="1737572"/>
            <a:ext cx="1585121" cy="229221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FFE1A62-65A3-45AC-A3F1-0D219800AC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552529" y="1737572"/>
            <a:ext cx="1585121" cy="241798"/>
          </a:xfrm>
          <a:prstGeom prst="rect">
            <a:avLst/>
          </a:prstGeom>
        </p:spPr>
      </p:pic>
      <p:sp>
        <p:nvSpPr>
          <p:cNvPr id="17" name="Google Shape;153;p8">
            <a:extLst>
              <a:ext uri="{FF2B5EF4-FFF2-40B4-BE49-F238E27FC236}">
                <a16:creationId xmlns:a16="http://schemas.microsoft.com/office/drawing/2014/main" id="{6CAEC13E-BC00-444A-8FDB-8B2625CC31B7}"/>
              </a:ext>
            </a:extLst>
          </p:cNvPr>
          <p:cNvSpPr txBox="1"/>
          <p:nvPr/>
        </p:nvSpPr>
        <p:spPr>
          <a:xfrm>
            <a:off x="1018379" y="2120367"/>
            <a:ext cx="3835991" cy="7332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30000"/>
              </a:lnSpc>
              <a:defRPr sz="1200">
                <a:solidFill>
                  <a:srgbClr val="595959"/>
                </a:solidFill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r>
              <a:rPr lang="en-US" sz="1100" dirty="0">
                <a:solidFill>
                  <a:schemeClr val="tx1"/>
                </a:solidFill>
                <a:latin typeface="Euclid Circular B" panose="020B0504000000000000" pitchFamily="34" charset="0"/>
                <a:ea typeface="Euclid Circular B" panose="020B0504000000000000" pitchFamily="34" charset="0"/>
              </a:rPr>
              <a:t>An all-in-one PPT-based authoring toolkit for creating interactive online courses, quizzes, training videos,    role-plays, and more – with ease. No tech skills required.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96202C7-2CB6-40C6-B31E-AD938020F70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87" y="3200526"/>
            <a:ext cx="5507544" cy="32105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58F94C6-43E5-4421-BD29-A7305EC2E0B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070" y="3200526"/>
            <a:ext cx="5507544" cy="29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07583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8">
            <a:extLst>
              <a:ext uri="{FF2B5EF4-FFF2-40B4-BE49-F238E27FC236}">
                <a16:creationId xmlns:a16="http://schemas.microsoft.com/office/drawing/2014/main" id="{927C9B05-A219-46D4-B43E-BCF4ECCEA8E3}"/>
              </a:ext>
            </a:extLst>
          </p:cNvPr>
          <p:cNvSpPr/>
          <p:nvPr/>
        </p:nvSpPr>
        <p:spPr>
          <a:xfrm>
            <a:off x="1098551" y="2874964"/>
            <a:ext cx="7924799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Rounded Rectangle 8">
            <a:extLst>
              <a:ext uri="{FF2B5EF4-FFF2-40B4-BE49-F238E27FC236}">
                <a16:creationId xmlns:a16="http://schemas.microsoft.com/office/drawing/2014/main" id="{1A4495A3-C256-4FB1-99EC-2A07EC6D38E7}"/>
              </a:ext>
            </a:extLst>
          </p:cNvPr>
          <p:cNvSpPr/>
          <p:nvPr/>
        </p:nvSpPr>
        <p:spPr>
          <a:xfrm>
            <a:off x="1060451" y="1609725"/>
            <a:ext cx="7924799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A92490-E9D8-4F41-BE82-3B94EAB801E9}"/>
              </a:ext>
            </a:extLst>
          </p:cNvPr>
          <p:cNvSpPr txBox="1"/>
          <p:nvPr/>
        </p:nvSpPr>
        <p:spPr>
          <a:xfrm>
            <a:off x="1264441" y="1849856"/>
            <a:ext cx="9000441" cy="59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We now spend $__/year to train one employee.</a:t>
            </a:r>
          </a:p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With </a:t>
            </a:r>
            <a:r>
              <a:rPr lang="en-US" sz="1600" dirty="0" err="1">
                <a:latin typeface="Montserrat" panose="00000500000000000000" pitchFamily="2" charset="0"/>
                <a:ea typeface="Roboto" panose="02000000000000000000" pitchFamily="2" charset="0"/>
              </a:rPr>
              <a:t>iSpring</a:t>
            </a:r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 Learn, we’ll spend $__/year to train one employee.</a:t>
            </a:r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B301E45C-C37D-4CC3-BAE7-EE1CF0993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The economics of the project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DE6FB4D-424A-42F2-B40D-B13437076A35}"/>
              </a:ext>
            </a:extLst>
          </p:cNvPr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5FD43A-EB71-4E36-8E6A-3FB90D2644FB}"/>
              </a:ext>
            </a:extLst>
          </p:cNvPr>
          <p:cNvSpPr txBox="1"/>
          <p:nvPr/>
        </p:nvSpPr>
        <p:spPr>
          <a:xfrm>
            <a:off x="1264440" y="3115095"/>
            <a:ext cx="9000441" cy="59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We now spend $__/year to train one partner.</a:t>
            </a:r>
          </a:p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With </a:t>
            </a:r>
            <a:r>
              <a:rPr lang="en-US" sz="1600" dirty="0" err="1">
                <a:latin typeface="Montserrat" panose="00000500000000000000" pitchFamily="2" charset="0"/>
                <a:ea typeface="Roboto" panose="02000000000000000000" pitchFamily="2" charset="0"/>
              </a:rPr>
              <a:t>iSpring</a:t>
            </a:r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 Learn, we’ll spend $__/year to train one partner.</a:t>
            </a:r>
          </a:p>
        </p:txBody>
      </p:sp>
      <p:sp>
        <p:nvSpPr>
          <p:cNvPr id="25" name="Rounded Rectangle 8">
            <a:extLst>
              <a:ext uri="{FF2B5EF4-FFF2-40B4-BE49-F238E27FC236}">
                <a16:creationId xmlns:a16="http://schemas.microsoft.com/office/drawing/2014/main" id="{59ED485A-D8E4-4C1B-838D-334783A4CFF5}"/>
              </a:ext>
            </a:extLst>
          </p:cNvPr>
          <p:cNvSpPr/>
          <p:nvPr/>
        </p:nvSpPr>
        <p:spPr>
          <a:xfrm>
            <a:off x="1098551" y="4140203"/>
            <a:ext cx="7924799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A4F72F-FAA3-4928-8013-6AC5420343AF}"/>
              </a:ext>
            </a:extLst>
          </p:cNvPr>
          <p:cNvSpPr txBox="1"/>
          <p:nvPr/>
        </p:nvSpPr>
        <p:spPr>
          <a:xfrm>
            <a:off x="1264440" y="4380334"/>
            <a:ext cx="9000441" cy="59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The profit from training employees is $__, __%.</a:t>
            </a:r>
          </a:p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The profit from training partners is $__, __%.</a:t>
            </a:r>
          </a:p>
        </p:txBody>
      </p:sp>
    </p:spTree>
    <p:extLst>
      <p:ext uri="{BB962C8B-B14F-4D97-AF65-F5344CB8AC3E}">
        <p14:creationId xmlns:p14="http://schemas.microsoft.com/office/powerpoint/2010/main" val="225653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8">
            <a:extLst>
              <a:ext uri="{FF2B5EF4-FFF2-40B4-BE49-F238E27FC236}">
                <a16:creationId xmlns:a16="http://schemas.microsoft.com/office/drawing/2014/main" id="{8C9D7152-9CFE-44AD-9EEC-C6D0E5329BB0}"/>
              </a:ext>
            </a:extLst>
          </p:cNvPr>
          <p:cNvSpPr/>
          <p:nvPr/>
        </p:nvSpPr>
        <p:spPr>
          <a:xfrm>
            <a:off x="1098551" y="4140203"/>
            <a:ext cx="10083799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A8DB80DB-7A0C-470B-B17E-1665D5C60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Conclusion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5CDFA7-77C9-4A4C-A543-2F6F5FB8594B}"/>
              </a:ext>
            </a:extLst>
          </p:cNvPr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  <p:sp>
        <p:nvSpPr>
          <p:cNvPr id="22" name="Rounded Rectangle 8">
            <a:extLst>
              <a:ext uri="{FF2B5EF4-FFF2-40B4-BE49-F238E27FC236}">
                <a16:creationId xmlns:a16="http://schemas.microsoft.com/office/drawing/2014/main" id="{79B43E9F-BB5F-49A1-9999-2AB43AADC2C6}"/>
              </a:ext>
            </a:extLst>
          </p:cNvPr>
          <p:cNvSpPr/>
          <p:nvPr/>
        </p:nvSpPr>
        <p:spPr>
          <a:xfrm>
            <a:off x="1098551" y="2874964"/>
            <a:ext cx="10083799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Rounded Rectangle 8">
            <a:extLst>
              <a:ext uri="{FF2B5EF4-FFF2-40B4-BE49-F238E27FC236}">
                <a16:creationId xmlns:a16="http://schemas.microsoft.com/office/drawing/2014/main" id="{48248730-1B6D-4E5F-B51C-03DCF42AE274}"/>
              </a:ext>
            </a:extLst>
          </p:cNvPr>
          <p:cNvSpPr/>
          <p:nvPr/>
        </p:nvSpPr>
        <p:spPr>
          <a:xfrm>
            <a:off x="1060451" y="1609725"/>
            <a:ext cx="10083799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BB72EAFB-39FF-4448-AB14-57AB3A5A3C50}"/>
              </a:ext>
            </a:extLst>
          </p:cNvPr>
          <p:cNvSpPr txBox="1">
            <a:spLocks/>
          </p:cNvSpPr>
          <p:nvPr/>
        </p:nvSpPr>
        <p:spPr>
          <a:xfrm>
            <a:off x="1206896" y="1711282"/>
            <a:ext cx="342900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153DD0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1</a:t>
            </a:r>
            <a:endParaRPr lang="ru-RU" sz="4800" b="1" dirty="0">
              <a:solidFill>
                <a:srgbClr val="153DD0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Заголовок 1">
            <a:extLst>
              <a:ext uri="{FF2B5EF4-FFF2-40B4-BE49-F238E27FC236}">
                <a16:creationId xmlns:a16="http://schemas.microsoft.com/office/drawing/2014/main" id="{A694991A-3EDB-4D71-8575-3F661F3A78CE}"/>
              </a:ext>
            </a:extLst>
          </p:cNvPr>
          <p:cNvSpPr txBox="1">
            <a:spLocks/>
          </p:cNvSpPr>
          <p:nvPr/>
        </p:nvSpPr>
        <p:spPr>
          <a:xfrm>
            <a:off x="1206896" y="2992395"/>
            <a:ext cx="342900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153DD0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2</a:t>
            </a:r>
            <a:endParaRPr lang="ru-RU" sz="4800" b="1" dirty="0">
              <a:solidFill>
                <a:srgbClr val="153DD0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Заголовок 1">
            <a:extLst>
              <a:ext uri="{FF2B5EF4-FFF2-40B4-BE49-F238E27FC236}">
                <a16:creationId xmlns:a16="http://schemas.microsoft.com/office/drawing/2014/main" id="{26E4C5C3-1B9F-4787-9E5D-8C509131B2FF}"/>
              </a:ext>
            </a:extLst>
          </p:cNvPr>
          <p:cNvSpPr txBox="1">
            <a:spLocks/>
          </p:cNvSpPr>
          <p:nvPr/>
        </p:nvSpPr>
        <p:spPr>
          <a:xfrm>
            <a:off x="1206896" y="4273508"/>
            <a:ext cx="342900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153DD0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3</a:t>
            </a:r>
            <a:endParaRPr lang="ru-RU" sz="4800" b="1" dirty="0">
              <a:solidFill>
                <a:srgbClr val="153DD0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4CAD1C2-034E-4E57-9EA8-E1F0303C2C60}"/>
              </a:ext>
            </a:extLst>
          </p:cNvPr>
          <p:cNvSpPr txBox="1"/>
          <p:nvPr/>
        </p:nvSpPr>
        <p:spPr>
          <a:xfrm>
            <a:off x="1753391" y="1849856"/>
            <a:ext cx="8419309" cy="59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Montserrat" panose="00000500000000000000" pitchFamily="2" charset="0"/>
                <a:ea typeface="Roboto" panose="02000000000000000000" pitchFamily="2" charset="0"/>
              </a:rPr>
              <a:t>iSpring’s</a:t>
            </a:r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 compound solution enables us to launch effective online training quickly and easily, and streamline the training of employees and partners.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7F32D83-47A1-45EC-8FA7-3C27498B9446}"/>
              </a:ext>
            </a:extLst>
          </p:cNvPr>
          <p:cNvSpPr txBox="1"/>
          <p:nvPr/>
        </p:nvSpPr>
        <p:spPr>
          <a:xfrm>
            <a:off x="1753391" y="3115095"/>
            <a:ext cx="7771610" cy="59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Montserrat" panose="00000500000000000000" pitchFamily="2" charset="0"/>
                <a:ea typeface="Roboto" panose="02000000000000000000" pitchFamily="2" charset="0"/>
              </a:rPr>
              <a:t>iSpring</a:t>
            </a:r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 is one of the few LMS vendors that have customer success teams who support their clients and help them achieve results.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AB798F-B2C4-40E0-99B7-12982C3A5169}"/>
              </a:ext>
            </a:extLst>
          </p:cNvPr>
          <p:cNvSpPr txBox="1"/>
          <p:nvPr/>
        </p:nvSpPr>
        <p:spPr>
          <a:xfrm>
            <a:off x="1753391" y="4509088"/>
            <a:ext cx="77716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With </a:t>
            </a:r>
            <a:r>
              <a:rPr lang="en-US" sz="1600" dirty="0" err="1">
                <a:latin typeface="Montserrat" panose="00000500000000000000" pitchFamily="2" charset="0"/>
                <a:ea typeface="Roboto" panose="02000000000000000000" pitchFamily="2" charset="0"/>
              </a:rPr>
              <a:t>iSpring</a:t>
            </a:r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, we reduce training costs while increasing productivity.</a:t>
            </a:r>
          </a:p>
        </p:txBody>
      </p:sp>
    </p:spTree>
    <p:extLst>
      <p:ext uri="{BB962C8B-B14F-4D97-AF65-F5344CB8AC3E}">
        <p14:creationId xmlns:p14="http://schemas.microsoft.com/office/powerpoint/2010/main" val="200962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9D973E-7155-4B26-B21D-7AC2AC9D03B3}"/>
              </a:ext>
            </a:extLst>
          </p:cNvPr>
          <p:cNvSpPr txBox="1"/>
          <p:nvPr/>
        </p:nvSpPr>
        <p:spPr>
          <a:xfrm>
            <a:off x="967173" y="523441"/>
            <a:ext cx="646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[Your company logo]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86A05D-35FC-43B8-AD18-54CCD9BA11B2}"/>
              </a:ext>
            </a:extLst>
          </p:cNvPr>
          <p:cNvSpPr txBox="1"/>
          <p:nvPr/>
        </p:nvSpPr>
        <p:spPr>
          <a:xfrm>
            <a:off x="948123" y="4250679"/>
            <a:ext cx="6182927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5400" b="1" dirty="0">
                <a:solidFill>
                  <a:schemeClr val="bg1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Questions</a:t>
            </a:r>
            <a:endParaRPr lang="ru-RU" sz="540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143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9D973E-7155-4B26-B21D-7AC2AC9D03B3}"/>
              </a:ext>
            </a:extLst>
          </p:cNvPr>
          <p:cNvSpPr txBox="1"/>
          <p:nvPr/>
        </p:nvSpPr>
        <p:spPr>
          <a:xfrm>
            <a:off x="967173" y="523441"/>
            <a:ext cx="646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[Your company logo]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86A05D-35FC-43B8-AD18-54CCD9BA11B2}"/>
              </a:ext>
            </a:extLst>
          </p:cNvPr>
          <p:cNvSpPr txBox="1"/>
          <p:nvPr/>
        </p:nvSpPr>
        <p:spPr>
          <a:xfrm>
            <a:off x="948123" y="4250679"/>
            <a:ext cx="6182927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5400" b="1" dirty="0">
                <a:solidFill>
                  <a:schemeClr val="bg1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Thank you!</a:t>
            </a:r>
            <a:endParaRPr lang="ru-RU" sz="540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985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03317" y="4540237"/>
            <a:ext cx="688023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="1" dirty="0">
                <a:latin typeface="Montserrat" panose="00000500000000000000" pitchFamily="2" charset="0"/>
                <a:ea typeface="Roboto" panose="02000000000000000000" pitchFamily="2" charset="0"/>
              </a:rPr>
              <a:t>A learning management system (LMS) </a:t>
            </a:r>
            <a:endParaRPr lang="ru-RU" sz="2000" dirty="0">
              <a:latin typeface="Montserrat" panose="000005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 rot="5400000" flipV="1">
            <a:off x="474119" y="5198522"/>
            <a:ext cx="1091232" cy="6872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2B40F6-E6FA-451C-8F6C-F8F806D1AC4C}"/>
              </a:ext>
            </a:extLst>
          </p:cNvPr>
          <p:cNvSpPr txBox="1"/>
          <p:nvPr/>
        </p:nvSpPr>
        <p:spPr>
          <a:xfrm>
            <a:off x="967173" y="523441"/>
            <a:ext cx="646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</a:rPr>
              <a:t>[Your company logo]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0758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8">
            <a:extLst>
              <a:ext uri="{FF2B5EF4-FFF2-40B4-BE49-F238E27FC236}">
                <a16:creationId xmlns:a16="http://schemas.microsoft.com/office/drawing/2014/main" id="{9FFDFDFF-A033-4D02-8BF9-7D527FD1BAED}"/>
              </a:ext>
            </a:extLst>
          </p:cNvPr>
          <p:cNvSpPr/>
          <p:nvPr/>
        </p:nvSpPr>
        <p:spPr>
          <a:xfrm>
            <a:off x="1098551" y="2874964"/>
            <a:ext cx="10058399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Rounded Rectangle 8">
            <a:extLst>
              <a:ext uri="{FF2B5EF4-FFF2-40B4-BE49-F238E27FC236}">
                <a16:creationId xmlns:a16="http://schemas.microsoft.com/office/drawing/2014/main" id="{CF4E4B22-4221-49C9-8DD7-B3DEEC309571}"/>
              </a:ext>
            </a:extLst>
          </p:cNvPr>
          <p:cNvSpPr/>
          <p:nvPr/>
        </p:nvSpPr>
        <p:spPr>
          <a:xfrm>
            <a:off x="1098551" y="4140203"/>
            <a:ext cx="10058399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ounded Rectangle 8"/>
          <p:cNvSpPr/>
          <p:nvPr/>
        </p:nvSpPr>
        <p:spPr>
          <a:xfrm>
            <a:off x="1060451" y="1609725"/>
            <a:ext cx="10096499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2839" y="1863724"/>
            <a:ext cx="9231711" cy="5683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Modern training platforms enable companies to train employees and conduct knowledge assessments anytime, anywhere – whether at the office or on an airplane.</a:t>
            </a:r>
            <a:endParaRPr lang="ru-RU" sz="16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550" y="444844"/>
            <a:ext cx="10439399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An LMS Market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F030A088-D53A-41EB-9956-6ABFECF0605F}"/>
              </a:ext>
            </a:extLst>
          </p:cNvPr>
          <p:cNvSpPr txBox="1">
            <a:spLocks/>
          </p:cNvSpPr>
          <p:nvPr/>
        </p:nvSpPr>
        <p:spPr>
          <a:xfrm>
            <a:off x="1772839" y="3033716"/>
            <a:ext cx="9128921" cy="806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All LMS vendors describe their solutions in a similar manner: it’s easy to use and has rich functionality, yet costs less than alternatives. But when you test-drive them, you see how different all platforms really are.</a:t>
            </a:r>
            <a:endParaRPr lang="ru-RU" sz="16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DA9057E2-549F-4693-889D-D1F805DC31C2}"/>
              </a:ext>
            </a:extLst>
          </p:cNvPr>
          <p:cNvSpPr txBox="1">
            <a:spLocks/>
          </p:cNvSpPr>
          <p:nvPr/>
        </p:nvSpPr>
        <p:spPr>
          <a:xfrm>
            <a:off x="1772839" y="4392615"/>
            <a:ext cx="9071771" cy="57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To select the best-fitting LMS for our case, we should first identify training goals precisely and determine where, how, and for whom the LMS will be used.</a:t>
            </a:r>
            <a:endParaRPr lang="ru-RU" sz="16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557FE899-84F7-4711-9930-6307FD73542C}"/>
              </a:ext>
            </a:extLst>
          </p:cNvPr>
          <p:cNvSpPr txBox="1">
            <a:spLocks/>
          </p:cNvSpPr>
          <p:nvPr/>
        </p:nvSpPr>
        <p:spPr>
          <a:xfrm>
            <a:off x="1206896" y="1711282"/>
            <a:ext cx="342900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153DD0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1</a:t>
            </a:r>
            <a:endParaRPr lang="ru-RU" sz="4800" b="1" dirty="0">
              <a:solidFill>
                <a:srgbClr val="153DD0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7F5B8B07-4845-4905-A834-959247D4F96A}"/>
              </a:ext>
            </a:extLst>
          </p:cNvPr>
          <p:cNvSpPr txBox="1">
            <a:spLocks/>
          </p:cNvSpPr>
          <p:nvPr/>
        </p:nvSpPr>
        <p:spPr>
          <a:xfrm>
            <a:off x="1206896" y="2992395"/>
            <a:ext cx="342900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153DD0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2</a:t>
            </a:r>
            <a:endParaRPr lang="ru-RU" sz="4800" b="1" dirty="0">
              <a:solidFill>
                <a:srgbClr val="153DD0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9E12FDDC-4F18-4BBC-A103-28BA7ACFC5EF}"/>
              </a:ext>
            </a:extLst>
          </p:cNvPr>
          <p:cNvSpPr txBox="1">
            <a:spLocks/>
          </p:cNvSpPr>
          <p:nvPr/>
        </p:nvSpPr>
        <p:spPr>
          <a:xfrm>
            <a:off x="1206896" y="4241760"/>
            <a:ext cx="342900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153DD0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3</a:t>
            </a:r>
            <a:endParaRPr lang="ru-RU" sz="4800" b="1" dirty="0">
              <a:solidFill>
                <a:srgbClr val="153DD0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530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446747" y="3990084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1016401" y="3990084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ounded Rectangle 6"/>
          <p:cNvSpPr/>
          <p:nvPr/>
        </p:nvSpPr>
        <p:spPr>
          <a:xfrm>
            <a:off x="4446747" y="2128982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ounded Rectangle 7"/>
          <p:cNvSpPr/>
          <p:nvPr/>
        </p:nvSpPr>
        <p:spPr>
          <a:xfrm>
            <a:off x="7885473" y="2128982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ounded Rectangle 8"/>
          <p:cNvSpPr/>
          <p:nvPr/>
        </p:nvSpPr>
        <p:spPr>
          <a:xfrm>
            <a:off x="1016401" y="2128982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668744" y="4217081"/>
            <a:ext cx="2509363" cy="26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Mobile learning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21876" y="2389490"/>
            <a:ext cx="2393583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Illustrative reports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39580" y="2389490"/>
            <a:ext cx="2928388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Learning tracks for each role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9008" y="2389490"/>
            <a:ext cx="2464031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Online assessments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39580" y="4217081"/>
            <a:ext cx="2636617" cy="26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An effective tool for supervisors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9580" y="2680523"/>
            <a:ext cx="2928388" cy="891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We can create an individual training program for each job role or department. For example, a two-week onboarding program for new hires or a six-month training for sales managers.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9007" y="2680523"/>
            <a:ext cx="2532361" cy="568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We can quickly identify skill and knowledge gaps by assigning interactive assessments and surveys.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39580" y="4492931"/>
            <a:ext cx="2636617" cy="72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They can create training content with ease and control the training of their subordinates (receive reports, check home assignments, and more).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63157" y="4492931"/>
            <a:ext cx="2860333" cy="891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A mobile app makes it easy for employees to train – especially those who don’t work with computers. They can train on their way home, during their free time – anytime, anywhere. Even when offline.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16290" y="2680523"/>
            <a:ext cx="2690151" cy="568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We can monitor the training progress of each employee, a department, and the entire company in real time.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Заголовок 1"/>
          <p:cNvSpPr>
            <a:spLocks noGrp="1"/>
          </p:cNvSpPr>
          <p:nvPr>
            <p:ph type="title"/>
          </p:nvPr>
        </p:nvSpPr>
        <p:spPr>
          <a:xfrm>
            <a:off x="914400" y="444844"/>
            <a:ext cx="10439399" cy="87321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Why do we need an LMS?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3" name="Rounded Rectangle 7"/>
          <p:cNvSpPr/>
          <p:nvPr/>
        </p:nvSpPr>
        <p:spPr>
          <a:xfrm>
            <a:off x="7885473" y="3990083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8116289" y="4217081"/>
            <a:ext cx="2393583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A knowledge base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16288" y="4492931"/>
            <a:ext cx="2393583" cy="891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An LMS will preserve best company practices, valuable knowledge, and guarantees the high competency of the entire team.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915D6F6-A55A-43FD-8F0C-22A457B58EE8}"/>
              </a:ext>
            </a:extLst>
          </p:cNvPr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0802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4446747" y="3921038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1016401" y="3921038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ounded Rectangle 6"/>
          <p:cNvSpPr/>
          <p:nvPr/>
        </p:nvSpPr>
        <p:spPr>
          <a:xfrm>
            <a:off x="4446747" y="2059936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ounded Rectangle 7"/>
          <p:cNvSpPr/>
          <p:nvPr/>
        </p:nvSpPr>
        <p:spPr>
          <a:xfrm>
            <a:off x="7885473" y="2059936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ounded Rectangle 8"/>
          <p:cNvSpPr/>
          <p:nvPr/>
        </p:nvSpPr>
        <p:spPr>
          <a:xfrm>
            <a:off x="1016401" y="2059936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668744" y="4148035"/>
            <a:ext cx="2509363" cy="26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Supervisors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21876" y="2320444"/>
            <a:ext cx="2393583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A reasonable price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39580" y="2320444"/>
            <a:ext cx="2928388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Security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9008" y="2320444"/>
            <a:ext cx="2464031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Intuitive UI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39580" y="4148035"/>
            <a:ext cx="2334211" cy="438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Know the team’s qualifications precisely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39580" y="2626637"/>
            <a:ext cx="2928388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The platform must preserve confidential corporate information.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9007" y="2626637"/>
            <a:ext cx="235222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The platform should be easy for everyone to use.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39580" y="4648595"/>
            <a:ext cx="2493143" cy="406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Conduct regular personnel assessments.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63158" y="4633435"/>
            <a:ext cx="236807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Add ___ supervisors as training administrators.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16290" y="2611477"/>
            <a:ext cx="2393583" cy="245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[add description]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76C22BB6-9341-4326-9F32-2F051A18A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Our top priorities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4A1D413-A0E4-451E-B5C9-4B92D7893BAC}"/>
              </a:ext>
            </a:extLst>
          </p:cNvPr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  <p:sp>
        <p:nvSpPr>
          <p:cNvPr id="25" name="Rounded Rectangle 7">
            <a:extLst>
              <a:ext uri="{FF2B5EF4-FFF2-40B4-BE49-F238E27FC236}">
                <a16:creationId xmlns:a16="http://schemas.microsoft.com/office/drawing/2014/main" id="{62073230-ED5A-498C-B95E-632A6D7649FF}"/>
              </a:ext>
            </a:extLst>
          </p:cNvPr>
          <p:cNvSpPr/>
          <p:nvPr/>
        </p:nvSpPr>
        <p:spPr>
          <a:xfrm>
            <a:off x="7885473" y="3921038"/>
            <a:ext cx="3298505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16C310-7782-464D-957C-53174040AF13}"/>
              </a:ext>
            </a:extLst>
          </p:cNvPr>
          <p:cNvSpPr txBox="1"/>
          <p:nvPr/>
        </p:nvSpPr>
        <p:spPr>
          <a:xfrm>
            <a:off x="8121876" y="4148035"/>
            <a:ext cx="2393583" cy="270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[Add a title]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AE5D51-047B-4956-A058-5C82E5BC8466}"/>
              </a:ext>
            </a:extLst>
          </p:cNvPr>
          <p:cNvSpPr txBox="1"/>
          <p:nvPr/>
        </p:nvSpPr>
        <p:spPr>
          <a:xfrm>
            <a:off x="8116290" y="4472579"/>
            <a:ext cx="2393583" cy="245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[add description]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8702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8">
            <a:extLst>
              <a:ext uri="{FF2B5EF4-FFF2-40B4-BE49-F238E27FC236}">
                <a16:creationId xmlns:a16="http://schemas.microsoft.com/office/drawing/2014/main" id="{7B087ADD-2577-489D-8A91-81C21E2F3F5C}"/>
              </a:ext>
            </a:extLst>
          </p:cNvPr>
          <p:cNvSpPr/>
          <p:nvPr/>
        </p:nvSpPr>
        <p:spPr>
          <a:xfrm>
            <a:off x="1098551" y="2874964"/>
            <a:ext cx="9378158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Rounded Rectangle 8">
            <a:extLst>
              <a:ext uri="{FF2B5EF4-FFF2-40B4-BE49-F238E27FC236}">
                <a16:creationId xmlns:a16="http://schemas.microsoft.com/office/drawing/2014/main" id="{36F9E873-77E8-4D73-851D-2EEAA79B0CBE}"/>
              </a:ext>
            </a:extLst>
          </p:cNvPr>
          <p:cNvSpPr/>
          <p:nvPr/>
        </p:nvSpPr>
        <p:spPr>
          <a:xfrm>
            <a:off x="1098551" y="4140203"/>
            <a:ext cx="9378158" cy="1308097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Rounded Rectangle 8">
            <a:extLst>
              <a:ext uri="{FF2B5EF4-FFF2-40B4-BE49-F238E27FC236}">
                <a16:creationId xmlns:a16="http://schemas.microsoft.com/office/drawing/2014/main" id="{6D875D82-1FAD-4825-9CF0-4445AC52A7FC}"/>
              </a:ext>
            </a:extLst>
          </p:cNvPr>
          <p:cNvSpPr/>
          <p:nvPr/>
        </p:nvSpPr>
        <p:spPr>
          <a:xfrm>
            <a:off x="1060451" y="1609725"/>
            <a:ext cx="9378158" cy="1076325"/>
          </a:xfrm>
          <a:prstGeom prst="roundRect">
            <a:avLst>
              <a:gd name="adj" fmla="val 783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05698E77-D939-4653-89E1-0020D5134CFF}"/>
              </a:ext>
            </a:extLst>
          </p:cNvPr>
          <p:cNvSpPr txBox="1">
            <a:spLocks/>
          </p:cNvSpPr>
          <p:nvPr/>
        </p:nvSpPr>
        <p:spPr>
          <a:xfrm>
            <a:off x="1206896" y="1711282"/>
            <a:ext cx="342900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153DD0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1</a:t>
            </a:r>
            <a:endParaRPr lang="ru-RU" sz="4800" b="1" dirty="0">
              <a:solidFill>
                <a:srgbClr val="153DD0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9C43D825-AA74-4852-BCEF-F42239177622}"/>
              </a:ext>
            </a:extLst>
          </p:cNvPr>
          <p:cNvSpPr txBox="1">
            <a:spLocks/>
          </p:cNvSpPr>
          <p:nvPr/>
        </p:nvSpPr>
        <p:spPr>
          <a:xfrm>
            <a:off x="1206896" y="2992395"/>
            <a:ext cx="342900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153DD0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2</a:t>
            </a:r>
            <a:endParaRPr lang="ru-RU" sz="4800" b="1" dirty="0">
              <a:solidFill>
                <a:srgbClr val="153DD0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22399DE2-D30A-4D34-AA14-84F78EE927CD}"/>
              </a:ext>
            </a:extLst>
          </p:cNvPr>
          <p:cNvSpPr txBox="1">
            <a:spLocks/>
          </p:cNvSpPr>
          <p:nvPr/>
        </p:nvSpPr>
        <p:spPr>
          <a:xfrm>
            <a:off x="1206896" y="4343764"/>
            <a:ext cx="342900" cy="873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rgbClr val="153DD0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3</a:t>
            </a:r>
            <a:endParaRPr lang="ru-RU" sz="4800" b="1" dirty="0">
              <a:solidFill>
                <a:srgbClr val="153DD0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3391" y="1849856"/>
            <a:ext cx="9000441" cy="59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Decrease the time needed to train employees by __%.</a:t>
            </a:r>
          </a:p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An employee completes their tasks faster and increases revenues.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4551394B-F2B6-4438-877A-86AD3F7F7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Our business goals and objectives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26FDA5-C2C5-4240-BB4D-8ECBB836AEC6}"/>
              </a:ext>
            </a:extLst>
          </p:cNvPr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5FAB30-635F-4D9E-85D4-B696E3DBAE48}"/>
              </a:ext>
            </a:extLst>
          </p:cNvPr>
          <p:cNvSpPr txBox="1"/>
          <p:nvPr/>
        </p:nvSpPr>
        <p:spPr>
          <a:xfrm>
            <a:off x="1753390" y="3115095"/>
            <a:ext cx="9000441" cy="59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Increase the average check by __%.</a:t>
            </a:r>
          </a:p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Higher overall profit.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B9F125-8EEF-40BF-8999-D24B002F33BD}"/>
              </a:ext>
            </a:extLst>
          </p:cNvPr>
          <p:cNvSpPr txBox="1"/>
          <p:nvPr/>
        </p:nvSpPr>
        <p:spPr>
          <a:xfrm>
            <a:off x="1846263" y="4241760"/>
            <a:ext cx="6288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Cut onboarding time by __% and the cost by __%.</a:t>
            </a:r>
          </a:p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Decrease turnover during the trial period.</a:t>
            </a:r>
          </a:p>
          <a:p>
            <a:r>
              <a:rPr lang="en-US" sz="1600" dirty="0">
                <a:latin typeface="Montserrat" panose="00000500000000000000" pitchFamily="2" charset="0"/>
                <a:ea typeface="Roboto" panose="02000000000000000000" pitchFamily="2" charset="0"/>
              </a:rPr>
              <a:t>A new hire  performs their duties faster and starts working to increase the business’ profit sooner.</a:t>
            </a:r>
          </a:p>
        </p:txBody>
      </p:sp>
    </p:spTree>
    <p:extLst>
      <p:ext uri="{BB962C8B-B14F-4D97-AF65-F5344CB8AC3E}">
        <p14:creationId xmlns:p14="http://schemas.microsoft.com/office/powerpoint/2010/main" val="1859687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069179" y="2102452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292358" y="2362960"/>
            <a:ext cx="2928388" cy="26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Clear information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92358" y="2669153"/>
            <a:ext cx="1824578" cy="73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How easy is it to find info about an LMS? Does the vendor offer a demo and a trial version?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34" name="Заголовок 1">
            <a:extLst>
              <a:ext uri="{FF2B5EF4-FFF2-40B4-BE49-F238E27FC236}">
                <a16:creationId xmlns:a16="http://schemas.microsoft.com/office/drawing/2014/main" id="{19E18F54-E58F-4F4B-8E24-88E00A225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What we’re looking for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101E97C-51BD-4839-BD9E-12763BF8AA59}"/>
              </a:ext>
            </a:extLst>
          </p:cNvPr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  <p:sp>
        <p:nvSpPr>
          <p:cNvPr id="39" name="Rounded Rectangle 8">
            <a:extLst>
              <a:ext uri="{FF2B5EF4-FFF2-40B4-BE49-F238E27FC236}">
                <a16:creationId xmlns:a16="http://schemas.microsoft.com/office/drawing/2014/main" id="{3E06EC1B-BBB8-4451-8259-E62C7BC4340A}"/>
              </a:ext>
            </a:extLst>
          </p:cNvPr>
          <p:cNvSpPr/>
          <p:nvPr/>
        </p:nvSpPr>
        <p:spPr>
          <a:xfrm>
            <a:off x="3564819" y="2080177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FCCAA5B-0354-466F-8168-121BD9E5E6B6}"/>
              </a:ext>
            </a:extLst>
          </p:cNvPr>
          <p:cNvSpPr txBox="1"/>
          <p:nvPr/>
        </p:nvSpPr>
        <p:spPr>
          <a:xfrm>
            <a:off x="3787998" y="2340685"/>
            <a:ext cx="2928388" cy="26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Ease of use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D89708F-3C5D-4178-AA4D-D8402B6A9025}"/>
              </a:ext>
            </a:extLst>
          </p:cNvPr>
          <p:cNvSpPr txBox="1"/>
          <p:nvPr/>
        </p:nvSpPr>
        <p:spPr>
          <a:xfrm>
            <a:off x="3787998" y="2646878"/>
            <a:ext cx="1824578" cy="73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How easy is it for users and admins to use the LMS with no special training?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42" name="Rounded Rectangle 8">
            <a:extLst>
              <a:ext uri="{FF2B5EF4-FFF2-40B4-BE49-F238E27FC236}">
                <a16:creationId xmlns:a16="http://schemas.microsoft.com/office/drawing/2014/main" id="{920767F1-2D90-444D-8D05-613457D91D4B}"/>
              </a:ext>
            </a:extLst>
          </p:cNvPr>
          <p:cNvSpPr/>
          <p:nvPr/>
        </p:nvSpPr>
        <p:spPr>
          <a:xfrm>
            <a:off x="6060459" y="2080177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FAF3D1-8F69-42C1-8994-2B086BF5F113}"/>
              </a:ext>
            </a:extLst>
          </p:cNvPr>
          <p:cNvSpPr txBox="1"/>
          <p:nvPr/>
        </p:nvSpPr>
        <p:spPr>
          <a:xfrm>
            <a:off x="6283638" y="2340685"/>
            <a:ext cx="2928388" cy="26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Communication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18AFAD-0E02-4731-A14B-6234618664E6}"/>
              </a:ext>
            </a:extLst>
          </p:cNvPr>
          <p:cNvSpPr txBox="1"/>
          <p:nvPr/>
        </p:nvSpPr>
        <p:spPr>
          <a:xfrm>
            <a:off x="6283638" y="2646878"/>
            <a:ext cx="1824578" cy="73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How can users ask questions and share their experience regarding training content?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45" name="Rounded Rectangle 8">
            <a:extLst>
              <a:ext uri="{FF2B5EF4-FFF2-40B4-BE49-F238E27FC236}">
                <a16:creationId xmlns:a16="http://schemas.microsoft.com/office/drawing/2014/main" id="{711FACA3-F065-4994-BB87-95D1BE38F3CC}"/>
              </a:ext>
            </a:extLst>
          </p:cNvPr>
          <p:cNvSpPr/>
          <p:nvPr/>
        </p:nvSpPr>
        <p:spPr>
          <a:xfrm>
            <a:off x="8551110" y="2080177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AED9E3-C193-42BF-A819-4135A4C2F356}"/>
              </a:ext>
            </a:extLst>
          </p:cNvPr>
          <p:cNvSpPr txBox="1"/>
          <p:nvPr/>
        </p:nvSpPr>
        <p:spPr>
          <a:xfrm>
            <a:off x="8774289" y="2340685"/>
            <a:ext cx="1424530" cy="438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Training stats and reports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DE67011-421B-4E57-B808-388B8E8326C0}"/>
              </a:ext>
            </a:extLst>
          </p:cNvPr>
          <p:cNvSpPr txBox="1"/>
          <p:nvPr/>
        </p:nvSpPr>
        <p:spPr>
          <a:xfrm>
            <a:off x="8774289" y="2786578"/>
            <a:ext cx="1824578" cy="73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How insightful and illustrative are reports? How easy is it to access them?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48" name="Rounded Rectangle 8">
            <a:extLst>
              <a:ext uri="{FF2B5EF4-FFF2-40B4-BE49-F238E27FC236}">
                <a16:creationId xmlns:a16="http://schemas.microsoft.com/office/drawing/2014/main" id="{7DA95EBD-BD0E-4535-B2D6-F83B653CC010}"/>
              </a:ext>
            </a:extLst>
          </p:cNvPr>
          <p:cNvSpPr/>
          <p:nvPr/>
        </p:nvSpPr>
        <p:spPr>
          <a:xfrm>
            <a:off x="1069179" y="4028626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BC7D35B-BA22-48E9-B008-A7FC7A1EC6A5}"/>
              </a:ext>
            </a:extLst>
          </p:cNvPr>
          <p:cNvSpPr txBox="1"/>
          <p:nvPr/>
        </p:nvSpPr>
        <p:spPr>
          <a:xfrm>
            <a:off x="1292358" y="4289134"/>
            <a:ext cx="2928388" cy="26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Training management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EFFCECE-4616-4082-97F1-F36F3222C622}"/>
              </a:ext>
            </a:extLst>
          </p:cNvPr>
          <p:cNvSpPr txBox="1"/>
          <p:nvPr/>
        </p:nvSpPr>
        <p:spPr>
          <a:xfrm>
            <a:off x="1292358" y="4595327"/>
            <a:ext cx="1824578" cy="891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What functions does an LMS have regarding creation, uploading, editing, and delivering training content?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1" name="Rounded Rectangle 8">
            <a:extLst>
              <a:ext uri="{FF2B5EF4-FFF2-40B4-BE49-F238E27FC236}">
                <a16:creationId xmlns:a16="http://schemas.microsoft.com/office/drawing/2014/main" id="{37231146-AAE7-4F7B-A7CA-595AD0C6320E}"/>
              </a:ext>
            </a:extLst>
          </p:cNvPr>
          <p:cNvSpPr/>
          <p:nvPr/>
        </p:nvSpPr>
        <p:spPr>
          <a:xfrm>
            <a:off x="3564819" y="4006351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121221D-FBC9-4D69-BF23-47E60D9EBF93}"/>
              </a:ext>
            </a:extLst>
          </p:cNvPr>
          <p:cNvSpPr txBox="1"/>
          <p:nvPr/>
        </p:nvSpPr>
        <p:spPr>
          <a:xfrm>
            <a:off x="3787998" y="4266859"/>
            <a:ext cx="2928388" cy="26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User management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6390808-32E3-4639-94BB-C1FBBBDD310C}"/>
              </a:ext>
            </a:extLst>
          </p:cNvPr>
          <p:cNvSpPr txBox="1"/>
          <p:nvPr/>
        </p:nvSpPr>
        <p:spPr>
          <a:xfrm>
            <a:off x="3787998" y="4573052"/>
            <a:ext cx="1824578" cy="891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How easy is it to add new users and assign them courses? What features does an LMS have to help you plan training?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4" name="Rounded Rectangle 8">
            <a:extLst>
              <a:ext uri="{FF2B5EF4-FFF2-40B4-BE49-F238E27FC236}">
                <a16:creationId xmlns:a16="http://schemas.microsoft.com/office/drawing/2014/main" id="{00111485-9911-45C2-9D21-9CDDB0C473FA}"/>
              </a:ext>
            </a:extLst>
          </p:cNvPr>
          <p:cNvSpPr/>
          <p:nvPr/>
        </p:nvSpPr>
        <p:spPr>
          <a:xfrm>
            <a:off x="6060459" y="4006351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F9CF73-B461-4C85-A271-D505EF761167}"/>
              </a:ext>
            </a:extLst>
          </p:cNvPr>
          <p:cNvSpPr txBox="1"/>
          <p:nvPr/>
        </p:nvSpPr>
        <p:spPr>
          <a:xfrm>
            <a:off x="6283638" y="4266859"/>
            <a:ext cx="2928388" cy="26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Settings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1917440-BCCD-43FE-A414-3F0690816EC4}"/>
              </a:ext>
            </a:extLst>
          </p:cNvPr>
          <p:cNvSpPr txBox="1"/>
          <p:nvPr/>
        </p:nvSpPr>
        <p:spPr>
          <a:xfrm>
            <a:off x="6283638" y="4573052"/>
            <a:ext cx="1824578" cy="568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How easy is it to set up an LMS and edit its settings later on?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7" name="Rounded Rectangle 8">
            <a:extLst>
              <a:ext uri="{FF2B5EF4-FFF2-40B4-BE49-F238E27FC236}">
                <a16:creationId xmlns:a16="http://schemas.microsoft.com/office/drawing/2014/main" id="{7C03352A-D223-4066-8DBA-E1A1325DB447}"/>
              </a:ext>
            </a:extLst>
          </p:cNvPr>
          <p:cNvSpPr/>
          <p:nvPr/>
        </p:nvSpPr>
        <p:spPr>
          <a:xfrm>
            <a:off x="8551110" y="4006351"/>
            <a:ext cx="2282889" cy="1729995"/>
          </a:xfrm>
          <a:prstGeom prst="roundRect">
            <a:avLst>
              <a:gd name="adj" fmla="val 1344"/>
            </a:avLst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9CEF6B7-03CB-46BB-AD54-630768A05DEA}"/>
              </a:ext>
            </a:extLst>
          </p:cNvPr>
          <p:cNvSpPr txBox="1"/>
          <p:nvPr/>
        </p:nvSpPr>
        <p:spPr>
          <a:xfrm>
            <a:off x="8774289" y="4266859"/>
            <a:ext cx="1424530" cy="438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100" b="1" dirty="0">
                <a:latin typeface="Montserrat" panose="00000500000000000000" pitchFamily="2" charset="0"/>
                <a:ea typeface="Roboto" panose="02000000000000000000" pitchFamily="2" charset="0"/>
              </a:rPr>
              <a:t>A price and license policy</a:t>
            </a:r>
            <a:endParaRPr lang="ru-RU" sz="11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6F62CA0-DED3-4055-9C35-5ED6463AF650}"/>
              </a:ext>
            </a:extLst>
          </p:cNvPr>
          <p:cNvSpPr txBox="1"/>
          <p:nvPr/>
        </p:nvSpPr>
        <p:spPr>
          <a:xfrm>
            <a:off x="8774289" y="4712752"/>
            <a:ext cx="1824578" cy="568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</a:pPr>
            <a:r>
              <a:rPr lang="en-US" sz="1000" dirty="0">
                <a:latin typeface="Montserrat" panose="00000500000000000000" pitchFamily="2" charset="0"/>
                <a:ea typeface="Roboto" panose="02000000000000000000" pitchFamily="2" charset="0"/>
              </a:rPr>
              <a:t>What does an LMS’s price depend on? What’s the lowest cost?</a:t>
            </a:r>
            <a:endParaRPr lang="ru-RU" sz="1000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2603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2030" y="1600172"/>
            <a:ext cx="4171950" cy="273052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1600" dirty="0">
                <a:latin typeface="Montserrat" panose="00000500000000000000" pitchFamily="2" charset="0"/>
              </a:rPr>
              <a:t>Major benefits: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One of the best LMSs according to top industry experts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Quick launch – the platform is all set up immediately after it is purchased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A free mobile app that enables employees           to train offline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A modern intuitive interface – a market leader 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Unlimited data storage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8DE7F58-D9FB-4380-B06C-1F61F2D2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Why </a:t>
            </a:r>
            <a:r>
              <a:rPr lang="en-US" sz="2800" b="1" dirty="0" err="1">
                <a:latin typeface="Montserrat" panose="00000500000000000000" pitchFamily="2" charset="0"/>
                <a:ea typeface="Roboto" panose="02000000000000000000" pitchFamily="2" charset="0"/>
              </a:rPr>
              <a:t>iSpring</a:t>
            </a:r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 Learn?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AE1AC2-A5FC-49F7-94A5-6509A927ED66}"/>
              </a:ext>
            </a:extLst>
          </p:cNvPr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7751570F-C8C4-425F-BF6E-FA1F9411D037}"/>
              </a:ext>
            </a:extLst>
          </p:cNvPr>
          <p:cNvSpPr txBox="1">
            <a:spLocks/>
          </p:cNvSpPr>
          <p:nvPr/>
        </p:nvSpPr>
        <p:spPr>
          <a:xfrm>
            <a:off x="6096000" y="1600172"/>
            <a:ext cx="4171950" cy="4981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Comes with </a:t>
            </a:r>
            <a:r>
              <a:rPr lang="en-US" sz="1200" dirty="0" err="1">
                <a:latin typeface="Montserrat" panose="00000500000000000000" pitchFamily="2" charset="0"/>
              </a:rPr>
              <a:t>iSpring</a:t>
            </a:r>
            <a:r>
              <a:rPr lang="en-US" sz="1200" dirty="0">
                <a:latin typeface="Montserrat" panose="00000500000000000000" pitchFamily="2" charset="0"/>
              </a:rPr>
              <a:t> Suite, a top authoring tool for creating interactive online courses, assessments, training videos, role-play simulations, and more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24/7 tech support, recognized as one of the best in the world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Free regular updates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All manuals, instructions, and other training materials are available at any time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dirty="0">
                <a:latin typeface="Montserrat" panose="00000500000000000000" pitchFamily="2" charset="0"/>
              </a:rPr>
              <a:t>No hidden costs</a:t>
            </a:r>
          </a:p>
          <a:p>
            <a:pPr fontAlgn="base">
              <a:lnSpc>
                <a:spcPct val="100000"/>
              </a:lnSpc>
              <a:spcBef>
                <a:spcPts val="1200"/>
              </a:spcBef>
              <a:buClr>
                <a:srgbClr val="153DD0"/>
              </a:buClr>
              <a:buSzPct val="120000"/>
            </a:pPr>
            <a:r>
              <a:rPr lang="en-US" sz="1200" u="sng" dirty="0">
                <a:solidFill>
                  <a:srgbClr val="153DD0"/>
                </a:solidFill>
                <a:latin typeface="Montserrat" panose="00000500000000000000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 reviews</a:t>
            </a:r>
            <a:endParaRPr lang="en-US" sz="1200" dirty="0">
              <a:solidFill>
                <a:srgbClr val="153DD0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3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316;p22">
            <a:extLst>
              <a:ext uri="{FF2B5EF4-FFF2-40B4-BE49-F238E27FC236}">
                <a16:creationId xmlns:a16="http://schemas.microsoft.com/office/drawing/2014/main" id="{D09AA28C-D066-479A-87E9-B329E2F4BD16}"/>
              </a:ext>
            </a:extLst>
          </p:cNvPr>
          <p:cNvSpPr txBox="1"/>
          <p:nvPr/>
        </p:nvSpPr>
        <p:spPr>
          <a:xfrm>
            <a:off x="1007296" y="1610459"/>
            <a:ext cx="1996254" cy="289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15000"/>
              </a:lnSpc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z="1200" b="0" dirty="0">
                <a:solidFill>
                  <a:schemeClr val="tx1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High Tech &amp; Software</a:t>
            </a:r>
            <a:endParaRPr sz="1200" b="0" dirty="0">
              <a:solidFill>
                <a:schemeClr val="tx1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49" name="Заголовок 1">
            <a:extLst>
              <a:ext uri="{FF2B5EF4-FFF2-40B4-BE49-F238E27FC236}">
                <a16:creationId xmlns:a16="http://schemas.microsoft.com/office/drawing/2014/main" id="{CE65D2C0-A4F1-4F19-9D86-B77A44E4B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444844"/>
            <a:ext cx="10439399" cy="87321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Montserrat" panose="00000500000000000000" pitchFamily="2" charset="0"/>
                <a:ea typeface="Roboto" panose="02000000000000000000" pitchFamily="2" charset="0"/>
              </a:rPr>
              <a:t>World-class brands choose </a:t>
            </a:r>
            <a:r>
              <a:rPr lang="en-US" sz="2800" b="1" dirty="0" err="1">
                <a:latin typeface="Montserrat" panose="00000500000000000000" pitchFamily="2" charset="0"/>
                <a:ea typeface="Roboto" panose="02000000000000000000" pitchFamily="2" charset="0"/>
              </a:rPr>
              <a:t>iSpring</a:t>
            </a:r>
            <a:endParaRPr lang="ru-RU" sz="2800" b="1" dirty="0"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BA42234-1B1A-4EC6-98C0-C3A84011D6A3}"/>
              </a:ext>
            </a:extLst>
          </p:cNvPr>
          <p:cNvSpPr/>
          <p:nvPr/>
        </p:nvSpPr>
        <p:spPr>
          <a:xfrm>
            <a:off x="1069179" y="1206967"/>
            <a:ext cx="592934" cy="45719"/>
          </a:xfrm>
          <a:prstGeom prst="rect">
            <a:avLst/>
          </a:prstGeom>
          <a:solidFill>
            <a:srgbClr val="153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53DD0"/>
              </a:solidFill>
            </a:endParaRPr>
          </a:p>
        </p:txBody>
      </p:sp>
      <p:sp>
        <p:nvSpPr>
          <p:cNvPr id="51" name="Google Shape;316;p22">
            <a:extLst>
              <a:ext uri="{FF2B5EF4-FFF2-40B4-BE49-F238E27FC236}">
                <a16:creationId xmlns:a16="http://schemas.microsoft.com/office/drawing/2014/main" id="{AD5DBF1F-E639-41B8-B335-3405688FD4D9}"/>
              </a:ext>
            </a:extLst>
          </p:cNvPr>
          <p:cNvSpPr txBox="1"/>
          <p:nvPr/>
        </p:nvSpPr>
        <p:spPr>
          <a:xfrm>
            <a:off x="1007296" y="2430031"/>
            <a:ext cx="1996254" cy="289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15000"/>
              </a:lnSpc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z="1200" b="0" dirty="0">
                <a:solidFill>
                  <a:schemeClr val="tx1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Manufacturing</a:t>
            </a:r>
            <a:endParaRPr sz="1200" b="0" dirty="0">
              <a:solidFill>
                <a:schemeClr val="tx1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2" name="Google Shape;316;p22">
            <a:extLst>
              <a:ext uri="{FF2B5EF4-FFF2-40B4-BE49-F238E27FC236}">
                <a16:creationId xmlns:a16="http://schemas.microsoft.com/office/drawing/2014/main" id="{9E4E6C99-CBE2-47DC-B36A-E9D9658A8B69}"/>
              </a:ext>
            </a:extLst>
          </p:cNvPr>
          <p:cNvSpPr txBox="1"/>
          <p:nvPr/>
        </p:nvSpPr>
        <p:spPr>
          <a:xfrm>
            <a:off x="1012058" y="3249603"/>
            <a:ext cx="2372491" cy="289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15000"/>
              </a:lnSpc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z="1200" b="0" dirty="0">
                <a:solidFill>
                  <a:schemeClr val="tx1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Consumer Products &amp; Retail</a:t>
            </a:r>
            <a:endParaRPr sz="1200" b="0" dirty="0">
              <a:solidFill>
                <a:schemeClr val="tx1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3" name="Google Shape;316;p22">
            <a:extLst>
              <a:ext uri="{FF2B5EF4-FFF2-40B4-BE49-F238E27FC236}">
                <a16:creationId xmlns:a16="http://schemas.microsoft.com/office/drawing/2014/main" id="{15371F90-F2A8-410D-AEFB-247D1FCD6455}"/>
              </a:ext>
            </a:extLst>
          </p:cNvPr>
          <p:cNvSpPr txBox="1"/>
          <p:nvPr/>
        </p:nvSpPr>
        <p:spPr>
          <a:xfrm>
            <a:off x="1012058" y="4069175"/>
            <a:ext cx="2372491" cy="289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15000"/>
              </a:lnSpc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z="1200" b="0" dirty="0">
                <a:solidFill>
                  <a:schemeClr val="tx1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Automotive &amp; Transport</a:t>
            </a:r>
            <a:endParaRPr sz="1200" b="0" dirty="0">
              <a:solidFill>
                <a:schemeClr val="tx1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4" name="Google Shape;316;p22">
            <a:extLst>
              <a:ext uri="{FF2B5EF4-FFF2-40B4-BE49-F238E27FC236}">
                <a16:creationId xmlns:a16="http://schemas.microsoft.com/office/drawing/2014/main" id="{4FFF4647-DA25-4604-AF66-EE9D5EBCE986}"/>
              </a:ext>
            </a:extLst>
          </p:cNvPr>
          <p:cNvSpPr txBox="1"/>
          <p:nvPr/>
        </p:nvSpPr>
        <p:spPr>
          <a:xfrm>
            <a:off x="1007296" y="4888747"/>
            <a:ext cx="2574104" cy="289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15000"/>
              </a:lnSpc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z="1200" b="0" dirty="0">
                <a:solidFill>
                  <a:schemeClr val="tx1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Healthcare &amp; Pharmaceuticals</a:t>
            </a:r>
            <a:endParaRPr sz="1200" b="0" dirty="0">
              <a:solidFill>
                <a:schemeClr val="tx1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55" name="Google Shape;316;p22">
            <a:extLst>
              <a:ext uri="{FF2B5EF4-FFF2-40B4-BE49-F238E27FC236}">
                <a16:creationId xmlns:a16="http://schemas.microsoft.com/office/drawing/2014/main" id="{99AF8710-D2C9-44AA-AAE2-A5B91C698936}"/>
              </a:ext>
            </a:extLst>
          </p:cNvPr>
          <p:cNvSpPr txBox="1"/>
          <p:nvPr/>
        </p:nvSpPr>
        <p:spPr>
          <a:xfrm>
            <a:off x="1007296" y="5708318"/>
            <a:ext cx="2574104" cy="289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699" tIns="45699" rIns="45699" bIns="45699">
            <a:spAutoFit/>
          </a:bodyPr>
          <a:lstStyle>
            <a:lvl1pPr>
              <a:lnSpc>
                <a:spcPct val="115000"/>
              </a:lnSpc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z="1200" b="0" dirty="0">
                <a:solidFill>
                  <a:schemeClr val="tx1"/>
                </a:solidFill>
                <a:latin typeface="Montserrat" panose="00000500000000000000" pitchFamily="2" charset="0"/>
                <a:ea typeface="Roboto" panose="02000000000000000000" pitchFamily="2" charset="0"/>
              </a:rPr>
              <a:t>Financial Services</a:t>
            </a:r>
            <a:endParaRPr sz="1200" b="0" dirty="0">
              <a:solidFill>
                <a:schemeClr val="tx1"/>
              </a:solidFill>
              <a:latin typeface="Montserrat" panose="000005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FAA0A8-D9A9-4A7D-B0E0-D4BA9ADD53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884" y="1370060"/>
            <a:ext cx="7280741" cy="487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732873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SLIDE_INDENT_LEVEL" val="0"/>
  <p:tag name="ISPRING_CUSTOM_TIMING_USED" val="0"/>
  <p:tag name="GENSWF_SLIDE_TITLE" val="Возможности iSpring Onlin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SLIDE_INDENT_LEVEL" val="0"/>
  <p:tag name="ISPRING_CUSTOM_TIMING_USED" val="0"/>
  <p:tag name="GENSWF_SLIDE_TITLE" val="Возможности iSpring On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SLIDE_INDENT_LEVEL" val="0"/>
  <p:tag name="ISPRING_CUSTOM_TIMING_USED" val="0"/>
  <p:tag name="GENSWF_SLIDE_TITLE" val="Возможности iSpring Onlin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1081</TotalTime>
  <Words>930</Words>
  <Application>Microsoft Office PowerPoint</Application>
  <PresentationFormat>Widescreen</PresentationFormat>
  <Paragraphs>112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 Light</vt:lpstr>
      <vt:lpstr>Montserrat</vt:lpstr>
      <vt:lpstr>Roboto</vt:lpstr>
      <vt:lpstr>Euclid Circular B</vt:lpstr>
      <vt:lpstr>Calibri</vt:lpstr>
      <vt:lpstr>Arial</vt:lpstr>
      <vt:lpstr>Тема Office</vt:lpstr>
      <vt:lpstr>PowerPoint Presentation</vt:lpstr>
      <vt:lpstr>PowerPoint Presentation</vt:lpstr>
      <vt:lpstr>PowerPoint Presentation</vt:lpstr>
      <vt:lpstr>Why do we need an LMS?</vt:lpstr>
      <vt:lpstr>Our top priorities</vt:lpstr>
      <vt:lpstr>Our business goals and objectives</vt:lpstr>
      <vt:lpstr>What we’re looking for</vt:lpstr>
      <vt:lpstr>Why iSpring Learn?</vt:lpstr>
      <vt:lpstr>World-class brands choose iSpring</vt:lpstr>
      <vt:lpstr>A unique solution that powers the entire training cycle</vt:lpstr>
      <vt:lpstr>The economics of the project</vt:lpstr>
      <vt:lpstr>Conclusion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Прокопенко Елена</dc:creator>
  <cp:lastModifiedBy>Anastasia Korsakova</cp:lastModifiedBy>
  <cp:revision>70</cp:revision>
  <dcterms:created xsi:type="dcterms:W3CDTF">2019-03-28T09:50:00Z</dcterms:created>
  <dcterms:modified xsi:type="dcterms:W3CDTF">2023-06-21T07:05:51Z</dcterms:modified>
</cp:coreProperties>
</file>